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Megrim"/>
      <p:regular r:id="rId22"/>
    </p:embeddedFont>
    <p:embeddedFont>
      <p:font typeface="Abe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11" Type="http://schemas.openxmlformats.org/officeDocument/2006/relationships/slide" Target="slides/slide6.xml"/><Relationship Id="rId22" Type="http://schemas.openxmlformats.org/officeDocument/2006/relationships/font" Target="fonts/Megrim-regular.fntdata"/><Relationship Id="rId10" Type="http://schemas.openxmlformats.org/officeDocument/2006/relationships/slide" Target="slides/slide5.xml"/><Relationship Id="rId21" Type="http://schemas.openxmlformats.org/officeDocument/2006/relationships/font" Target="fonts/Economic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be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bold.fntdata"/><Relationship Id="rId6" Type="http://schemas.openxmlformats.org/officeDocument/2006/relationships/slide" Target="slides/slide1.xml"/><Relationship Id="rId18" Type="http://schemas.openxmlformats.org/officeDocument/2006/relationships/font" Target="fonts/Economic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ce3e0c03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ce3e0c03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ce3e0c039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ce3e0c03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ce3e0c039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ce3e0c039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ce3e0c039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ce3e0c03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e3e0c039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ce3e0c039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ce3e0c0393_0_1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ce3e0c0393_0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ce3e0c039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ce3e0c039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ce3e0c039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ce3e0c039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ce3e0c039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ce3e0c039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ce3e0c03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ce3e0c03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ce597f3e07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ce597f3e0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e3e0c039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e3e0c039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/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lanets">
  <p:cSld name="BLANK_1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87" name="Google Shape;687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8" name="Google Shape;688;p11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90" name="Google Shape;690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5" name="Google Shape;695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6" name="Google Shape;696;p11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7" name="Google Shape;697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8" name="Google Shape;698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4" name="Google Shape;724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5" name="Google Shape;725;p11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8" name="Google Shape;728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5" name="Google Shape;735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6" name="Google Shape;736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8" name="Google Shape;748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51" name="Google Shape;751;p1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52" name="Google Shape;752;p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3" name="Google Shape;753;p1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54" name="Google Shape;7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/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2" name="Google Shape;372;p3"/>
          <p:cNvSpPr txBox="1"/>
          <p:nvPr>
            <p:ph idx="1" type="subTitle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flipH="1" rot="-931907">
              <a:off x="2906465" y="2790999"/>
              <a:ext cx="1941119" cy="3996422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/>
          <p:nvPr>
            <p:ph idx="1" type="body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/>
        </p:txBody>
      </p:sp>
      <p:sp>
        <p:nvSpPr>
          <p:cNvPr id="437" name="Google Shape;437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20124D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b="1" sz="9600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438" name="Google Shape;43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39" name="Google Shape;439;p4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440" name="Google Shape;440;p4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7" name="Google Shape;447;p4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448" name="Google Shape;448;p4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6" name="Google Shape;476;p4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477" name="Google Shape;477;p4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"/>
          <p:cNvGrpSpPr/>
          <p:nvPr/>
        </p:nvGrpSpPr>
        <p:grpSpPr>
          <a:xfrm flipH="1" rot="1081124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480" name="Google Shape;480;p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88" name="Google Shape;488;p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3" name="Google Shape;503;p5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/>
        </p:txBody>
      </p:sp>
      <p:sp>
        <p:nvSpPr>
          <p:cNvPr id="504" name="Google Shape;50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05" name="Google Shape;505;p5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06" name="Google Shape;506;p5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5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14" name="Google Shape;514;p5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43" name="Google Shape;543;p5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7" name="Google Shape;547;p6"/>
          <p:cNvSpPr txBox="1"/>
          <p:nvPr>
            <p:ph idx="1" type="body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/>
        </p:txBody>
      </p:sp>
      <p:sp>
        <p:nvSpPr>
          <p:cNvPr id="548" name="Google Shape;548;p6"/>
          <p:cNvSpPr txBox="1"/>
          <p:nvPr>
            <p:ph idx="2" type="body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/>
        </p:txBody>
      </p:sp>
      <p:sp>
        <p:nvSpPr>
          <p:cNvPr id="549" name="Google Shape;54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2" name="Google Shape;592;p7"/>
          <p:cNvSpPr txBox="1"/>
          <p:nvPr>
            <p:ph idx="1" type="body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593" name="Google Shape;593;p7"/>
          <p:cNvSpPr txBox="1"/>
          <p:nvPr>
            <p:ph idx="2" type="body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594" name="Google Shape;594;p7"/>
          <p:cNvSpPr txBox="1"/>
          <p:nvPr>
            <p:ph idx="3" type="body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595" name="Google Shape;59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96" name="Google Shape;596;p7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97" name="Google Shape;597;p7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" name="Google Shape;604;p7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05" name="Google Shape;605;p7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07" name="Google Shape;607;p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7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34" name="Google Shape;634;p7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8" name="Google Shape;63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39" name="Google Shape;639;p8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640" name="Google Shape;640;p8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42" name="Google Shape;642;p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7" name="Google Shape;647;p8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48" name="Google Shape;648;p8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9" name="Google Shape;649;p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50" name="Google Shape;650;p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6" name="Google Shape;676;p8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77" name="Google Shape;677;p8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 txBox="1"/>
          <p:nvPr>
            <p:ph idx="1" type="body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81" name="Google Shape;68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1116000" y="556563"/>
            <a:ext cx="6912000" cy="3411600"/>
          </a:xfrm>
          <a:prstGeom prst="roundRect">
            <a:avLst>
              <a:gd fmla="val 1858" name="adj"/>
            </a:avLst>
          </a:prstGeom>
          <a:solidFill>
            <a:schemeClr val="lt2"/>
          </a:solidFill>
          <a:ln>
            <a:noFill/>
          </a:ln>
          <a:effectLst>
            <a:outerShdw blurRad="21431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rect b="b" l="l" r="r" t="t"/>
              <a:pathLst>
                <a:path extrusionOk="0" h="6350" w="635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rect b="b" l="l" r="r" t="t"/>
              <a:pathLst>
                <a:path extrusionOk="0" h="6350" w="635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rect b="b" l="l" r="r" t="t"/>
              <a:pathLst>
                <a:path extrusionOk="0" h="31750" w="2540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rect b="b" l="l" r="r" t="t"/>
              <a:pathLst>
                <a:path extrusionOk="0" h="120650" w="12065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rect b="b" l="l" r="r" t="t"/>
              <a:pathLst>
                <a:path extrusionOk="0" h="127000" w="12700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rect b="b" l="l" r="r" t="t"/>
              <a:pathLst>
                <a:path extrusionOk="0" h="177800" w="17780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rect b="b" l="l" r="r" t="t"/>
              <a:pathLst>
                <a:path extrusionOk="0" h="228600" w="22860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rect b="b" l="l" r="r" t="t"/>
              <a:pathLst>
                <a:path extrusionOk="0" h="247650" w="24765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rect b="b" l="l" r="r" t="t"/>
              <a:pathLst>
                <a:path extrusionOk="0" h="120650" w="12065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rect b="b" l="l" r="r" t="t"/>
              <a:pathLst>
                <a:path extrusionOk="0" h="215900" w="21590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rect b="b" l="l" r="r" t="t"/>
              <a:pathLst>
                <a:path extrusionOk="0" h="241300" w="24130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rect b="b" l="l" r="r" t="t"/>
              <a:pathLst>
                <a:path extrusionOk="0" h="139700" w="13970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rect b="b" l="l" r="r" t="t"/>
              <a:pathLst>
                <a:path extrusionOk="0" h="215900" w="21590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rect b="b" l="l" r="r" t="t"/>
              <a:pathLst>
                <a:path extrusionOk="0" h="241300" w="24130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rect b="b" l="l" r="r" t="t"/>
              <a:pathLst>
                <a:path extrusionOk="0" h="88900" w="8890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rect b="b" l="l" r="r" t="t"/>
              <a:pathLst>
                <a:path extrusionOk="0" h="139700" w="13970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9" name="Google Shape;299;p1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20124D">
                <a:alpha val="8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/>
        </p:txBody>
      </p:sp>
      <p:sp>
        <p:nvSpPr>
          <p:cNvPr id="300" name="Google Shape;300;p1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20124D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rect b="b" l="l" r="r" t="t"/>
              <a:pathLst>
                <a:path extrusionOk="0" h="4241800" w="619760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rect b="b" l="l" r="r" t="t"/>
              <a:pathLst>
                <a:path extrusionOk="0" h="3581400" w="462280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rect b="b" l="l" r="r" t="t"/>
              <a:pathLst>
                <a:path extrusionOk="0" h="2838450" w="266065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rect b="b" l="l" r="r" t="t"/>
              <a:pathLst>
                <a:path extrusionOk="0" h="3562350" w="546735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/>
          <p:nvPr>
            <p:ph type="ctrTitle"/>
          </p:nvPr>
        </p:nvSpPr>
        <p:spPr>
          <a:xfrm>
            <a:off x="3044700" y="1444250"/>
            <a:ext cx="3054600" cy="167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Investigation of Electron Parameters and Association with Structures using QTN spectroscopy</a:t>
            </a:r>
            <a:endParaRPr sz="2200"/>
          </a:p>
        </p:txBody>
      </p:sp>
      <p:sp>
        <p:nvSpPr>
          <p:cNvPr id="760" name="Google Shape;760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By Hari Krishnan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Results</a:t>
            </a:r>
            <a:endParaRPr/>
          </a:p>
        </p:txBody>
      </p:sp>
      <p:sp>
        <p:nvSpPr>
          <p:cNvPr id="823" name="Google Shape;823;p22"/>
          <p:cNvSpPr txBox="1"/>
          <p:nvPr>
            <p:ph idx="1" type="body"/>
          </p:nvPr>
        </p:nvSpPr>
        <p:spPr>
          <a:xfrm>
            <a:off x="1315500" y="152903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Analysis of first week of September 1995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Results are self consistent and physical trends are visible</a:t>
            </a:r>
            <a:endParaRPr sz="1500"/>
          </a:p>
        </p:txBody>
      </p:sp>
      <p:pic>
        <p:nvPicPr>
          <p:cNvPr id="824" name="Google Shape;8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2135400"/>
            <a:ext cx="6457950" cy="30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3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830" name="Google Shape;830;p23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We are able to correctly and efficiently analyze WIND spacecraft data via QTN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In the process of collecting a database of 27 years of analyzed data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To be submitted to NASA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About 2% of the data is processed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Is being processed quickly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4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Sources</a:t>
            </a:r>
            <a:endParaRPr/>
          </a:p>
        </p:txBody>
      </p:sp>
      <p:sp>
        <p:nvSpPr>
          <p:cNvPr id="836" name="Google Shape;836;p24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Martinović, M. M., Klein, K. G., Gramze, S. R., Jain, H., Maksimović, M., Zaslavsky, A., et al. (2020). Solar wind electron parameters determination on Wind spacecraft using quasi‐thermal noise spectroscopy. Journal of Geophysical Research: Space Physics, 125., e2020JA028113. https:// doi.org/10.1029/2020JA028113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Martinovi ́c, M. M., A. Zaslavsky,M. Maksimovi ́c, and S. Šegan (2016),Electrostatic thermal noise in a weakly ionized collisional plasma,Radio Sci.,52, doi:10.1002/2016RS006189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Abstract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4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Quasi-thermal noise Spectroscopy (QTN)</a:t>
            </a:r>
            <a:endParaRPr sz="1500"/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Input: in situ (satellite) measurements of space plasma </a:t>
            </a:r>
            <a:endParaRPr sz="1500"/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Output: the electron density and temperature of space plasma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NASA </a:t>
            </a:r>
            <a:r>
              <a:rPr lang="en-GB" sz="1500"/>
              <a:t>compiled</a:t>
            </a:r>
            <a:r>
              <a:rPr lang="en-GB" sz="1500"/>
              <a:t> dataset from WIND Spacecraft</a:t>
            </a:r>
            <a:endParaRPr sz="1500"/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almost three decades of data </a:t>
            </a:r>
            <a:endParaRPr sz="1500">
              <a:solidFill>
                <a:schemeClr val="lt1"/>
              </a:solidFill>
            </a:endParaRPr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located </a:t>
            </a:r>
            <a:r>
              <a:rPr lang="en-GB" sz="1500"/>
              <a:t>near the Earth’s bow shock and at first Lagrange (L1) point.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W</a:t>
            </a:r>
            <a:r>
              <a:rPr lang="en-GB" sz="1500"/>
              <a:t>e have developed a framework to process this data via QTN</a:t>
            </a:r>
            <a:endParaRPr sz="1500"/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results contain electron density and temperature estimates of space plasma over the WIND Spacecraft’s trajectory </a:t>
            </a:r>
            <a:endParaRPr sz="1500"/>
          </a:p>
          <a:p>
            <a:pPr indent="-323850" lvl="3" marL="1600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over 2.5 solar cycles at 4.4s resolution. </a:t>
            </a:r>
            <a:endParaRPr sz="1500"/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The initial results show confidence and compare well with other datasets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5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WIND Spacecraft</a:t>
            </a:r>
            <a:endParaRPr/>
          </a:p>
        </p:txBody>
      </p:sp>
      <p:sp>
        <p:nvSpPr>
          <p:cNvPr id="772" name="Google Shape;772;p15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General purpose is to examine solar wind right before it reaches Earth</a:t>
            </a:r>
            <a:endParaRPr sz="1500">
              <a:solidFill>
                <a:schemeClr val="lt1"/>
              </a:solidFill>
            </a:endParaRPr>
          </a:p>
          <a:p>
            <a:pPr indent="-38100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as to understand how solar wind behavior affects the Earth’s atmosphere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Using antennas, the spacecraft measures the voltage of space plasma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Located near L1 Lagrange point, right in front of Earth and in parallel with the sun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ASA - Tracking Space Weather Events" id="773" name="Google Shape;773;p15"/>
          <p:cNvPicPr preferRelativeResize="0"/>
          <p:nvPr/>
        </p:nvPicPr>
        <p:blipFill rotWithShape="1">
          <a:blip r:embed="rId3">
            <a:alphaModFix/>
          </a:blip>
          <a:srcRect b="0" l="0" r="0" t="7927"/>
          <a:stretch/>
        </p:blipFill>
        <p:spPr>
          <a:xfrm>
            <a:off x="1613750" y="2571750"/>
            <a:ext cx="616244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6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L1 Lagrange point</a:t>
            </a:r>
            <a:endParaRPr/>
          </a:p>
        </p:txBody>
      </p:sp>
      <p:sp>
        <p:nvSpPr>
          <p:cNvPr id="779" name="Google Shape;779;p16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Result of interaction between solar wind (space plasm) and Earth’s Magnetosphere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Right around the Bow Shock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Think of it as solar wind hitting a wall of </a:t>
            </a:r>
            <a:endParaRPr sz="1500"/>
          </a:p>
          <a:p>
            <a:pPr indent="11430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/>
              <a:t>that is Earth’s Magnetic field</a:t>
            </a:r>
            <a:endParaRPr sz="1500"/>
          </a:p>
        </p:txBody>
      </p:sp>
      <p:pic>
        <p:nvPicPr>
          <p:cNvPr id="780" name="Google Shape;7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100" y="1906275"/>
            <a:ext cx="4414901" cy="3237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a Lagrange Point? | NASA Solar System Exploration" id="781" name="Google Shape;7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450" y="2676575"/>
            <a:ext cx="3534650" cy="24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6"/>
          <p:cNvPicPr preferRelativeResize="0"/>
          <p:nvPr/>
        </p:nvPicPr>
        <p:blipFill rotWithShape="1">
          <a:blip r:embed="rId5">
            <a:alphaModFix/>
          </a:blip>
          <a:srcRect b="-29507" l="0" r="-65864" t="-36357"/>
          <a:stretch/>
        </p:blipFill>
        <p:spPr>
          <a:xfrm flipH="1" rot="10800000">
            <a:off x="3510300" y="3968525"/>
            <a:ext cx="373375" cy="3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WIND Spacecraft’s Trajectory</a:t>
            </a:r>
            <a:endParaRPr/>
          </a:p>
        </p:txBody>
      </p:sp>
      <p:sp>
        <p:nvSpPr>
          <p:cNvPr id="788" name="Google Shape;788;p17"/>
          <p:cNvSpPr txBox="1"/>
          <p:nvPr>
            <p:ph idx="1" type="body"/>
          </p:nvPr>
        </p:nvSpPr>
        <p:spPr>
          <a:xfrm>
            <a:off x="1271575" y="15582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Monthly orbits since 1994 up to 2004</a:t>
            </a:r>
            <a:endParaRPr sz="1500"/>
          </a:p>
          <a:p>
            <a:pPr indent="-381000" lvl="1" marL="74295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Went from Earth’s bow shock where solar wind from the sun is coming, up to behind Earth and back around</a:t>
            </a:r>
            <a:endParaRPr sz="1500"/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After 2004, it parks at and around the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/>
              <a:t>        L1 Lagrange point</a:t>
            </a:r>
            <a:endParaRPr sz="1500"/>
          </a:p>
        </p:txBody>
      </p:sp>
      <p:pic>
        <p:nvPicPr>
          <p:cNvPr id="789" name="Google Shape;7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200" y="2291425"/>
            <a:ext cx="4653801" cy="289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61825"/>
            <a:ext cx="4490201" cy="228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8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Nature of Spectrum data</a:t>
            </a:r>
            <a:endParaRPr/>
          </a:p>
        </p:txBody>
      </p:sp>
      <p:sp>
        <p:nvSpPr>
          <p:cNvPr id="796" name="Google Shape;796;p18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Using antenna measurements, we are able to capture electric field fluctuations in space plasma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measure voltage on both ends of antenna and take the difference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construct power spectrum</a:t>
            </a:r>
            <a:endParaRPr sz="15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⋆"/>
            </a:pPr>
            <a:r>
              <a:rPr lang="en-GB" sz="1500">
                <a:solidFill>
                  <a:schemeClr val="lt1"/>
                </a:solidFill>
              </a:rPr>
              <a:t>Power in oscillations at certain frequency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797" name="Google Shape;797;p18"/>
          <p:cNvPicPr preferRelativeResize="0"/>
          <p:nvPr/>
        </p:nvPicPr>
        <p:blipFill rotWithShape="1">
          <a:blip r:embed="rId3">
            <a:alphaModFix/>
          </a:blip>
          <a:srcRect b="3489" l="0" r="0" t="-3489"/>
          <a:stretch/>
        </p:blipFill>
        <p:spPr>
          <a:xfrm>
            <a:off x="2117475" y="2905700"/>
            <a:ext cx="4791950" cy="22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Quasi-thermal Noise Spectroscopy (QTN)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9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QTN is used to find electron density and electron temperature in space plasmas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The WIND Spacecraft dataset is vast and a great fit for this method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At the peak of the spectrum, there is electron resonance</a:t>
            </a:r>
            <a:endParaRPr sz="1500"/>
          </a:p>
          <a:p>
            <a:pPr indent="-323850" lvl="2" marL="11430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This frequency is directly </a:t>
            </a:r>
            <a:r>
              <a:rPr lang="en-GB" sz="1500"/>
              <a:t>proportional</a:t>
            </a:r>
            <a:r>
              <a:rPr lang="en-GB" sz="1500"/>
              <a:t> to square root of electron density</a:t>
            </a:r>
            <a:endParaRPr sz="1500"/>
          </a:p>
        </p:txBody>
      </p:sp>
      <p:pic>
        <p:nvPicPr>
          <p:cNvPr id="804" name="Google Shape;8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275" y="2596125"/>
            <a:ext cx="47434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Framework For Data Analysis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20"/>
          <p:cNvSpPr txBox="1"/>
          <p:nvPr>
            <p:ph idx="1" type="body"/>
          </p:nvPr>
        </p:nvSpPr>
        <p:spPr>
          <a:xfrm>
            <a:off x="481775" y="1572910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We filter out from the spectrum: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A: proton noise modulation due to spacecraft spinning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B:  2nd harmonic of plasma frequency resonance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C: galactic radiation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D: Auroral kilometric radiation (AKR) </a:t>
            </a:r>
            <a:endParaRPr sz="1500"/>
          </a:p>
        </p:txBody>
      </p:sp>
      <p:pic>
        <p:nvPicPr>
          <p:cNvPr id="811" name="Google Shape;8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625" y="1478900"/>
            <a:ext cx="4278376" cy="36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Framework For Data Analysis</a:t>
            </a:r>
            <a:endParaRPr/>
          </a:p>
        </p:txBody>
      </p:sp>
      <p:sp>
        <p:nvSpPr>
          <p:cNvPr id="817" name="Google Shape;817;p21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We have python programs that utilizes QTN to process the WIND spacecraft data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Have set up an pipeline via UofArizona’s HPC services to analyze this data efficiently and accurately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Developed a scheduling script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automates management of QTN data analysis submissions on HPC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the data analysis is constantly ongoing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Volume of data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200 million measurements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Over 27 years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⋆"/>
            </a:pPr>
            <a:r>
              <a:rPr lang="en-GB" sz="1500"/>
              <a:t>Already processed about 4 million measurements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